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34" r:id="rId2"/>
    <p:sldId id="335" r:id="rId3"/>
    <p:sldId id="336" r:id="rId4"/>
    <p:sldId id="337" r:id="rId5"/>
    <p:sldId id="256" r:id="rId6"/>
    <p:sldId id="263" r:id="rId7"/>
    <p:sldId id="258" r:id="rId8"/>
    <p:sldId id="325" r:id="rId9"/>
    <p:sldId id="333" r:id="rId10"/>
    <p:sldId id="326" r:id="rId11"/>
    <p:sldId id="320" r:id="rId12"/>
    <p:sldId id="328" r:id="rId13"/>
    <p:sldId id="329" r:id="rId14"/>
    <p:sldId id="330" r:id="rId15"/>
    <p:sldId id="331" r:id="rId16"/>
    <p:sldId id="332" r:id="rId17"/>
    <p:sldId id="260" r:id="rId18"/>
    <p:sldId id="261" r:id="rId19"/>
    <p:sldId id="26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59" autoAdjust="0"/>
    <p:restoredTop sz="93468" autoAdjust="0"/>
  </p:normalViewPr>
  <p:slideViewPr>
    <p:cSldViewPr snapToGrid="0">
      <p:cViewPr>
        <p:scale>
          <a:sx n="94" d="100"/>
          <a:sy n="94" d="100"/>
        </p:scale>
        <p:origin x="198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3117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318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1367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6220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31925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14/05/2020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38256"/>
            <a:ext cx="747673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Food chains show the feeding relationships between different organisms in an ecosystem.</a:t>
            </a:r>
            <a:endParaRPr lang="en-AU" sz="2800" b="1" dirty="0" smtClean="0"/>
          </a:p>
          <a:p>
            <a:endParaRPr lang="en-AU" sz="2800" b="1" dirty="0"/>
          </a:p>
          <a:p>
            <a:r>
              <a:rPr lang="en-AU" sz="2800" dirty="0" smtClean="0"/>
              <a:t>On your whiteboard, draw a food chain with a producer, two consumers and a decomposer.</a:t>
            </a:r>
          </a:p>
          <a:p>
            <a:endParaRPr lang="en-AU" sz="2800" dirty="0"/>
          </a:p>
          <a:p>
            <a:r>
              <a:rPr lang="en-AU" sz="2800" dirty="0" smtClean="0"/>
              <a:t>Label the position of each of your organisms.</a:t>
            </a:r>
          </a:p>
          <a:p>
            <a:endParaRPr lang="en-AU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95210" y="440595"/>
          <a:ext cx="4640579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40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Producers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get energy from non-living things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Primary consumers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producers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Secondary consumers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primary consumers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Tertiary consumers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secondary consumers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Decomposers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dead things</a:t>
                      </a:r>
                      <a:endParaRPr lang="en-AU" sz="1800" b="1" u="sng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5418893" y="3854722"/>
            <a:ext cx="6566807" cy="2790348"/>
            <a:chOff x="2037131" y="2967466"/>
            <a:chExt cx="8193412" cy="3762780"/>
          </a:xfrm>
        </p:grpSpPr>
        <p:grpSp>
          <p:nvGrpSpPr>
            <p:cNvPr id="14" name="Group 13"/>
            <p:cNvGrpSpPr/>
            <p:nvPr/>
          </p:nvGrpSpPr>
          <p:grpSpPr>
            <a:xfrm>
              <a:off x="2037131" y="2967466"/>
              <a:ext cx="8193412" cy="3762780"/>
              <a:chOff x="2037131" y="2967466"/>
              <a:chExt cx="8193412" cy="376278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2037131" y="2967466"/>
                <a:ext cx="8193412" cy="3762780"/>
                <a:chOff x="1999294" y="2973772"/>
                <a:chExt cx="8193412" cy="3762780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1999294" y="2973772"/>
                  <a:ext cx="8193412" cy="3762780"/>
                  <a:chOff x="1999294" y="2973772"/>
                  <a:chExt cx="8193412" cy="3762780"/>
                </a:xfrm>
              </p:grpSpPr>
              <p:pic>
                <p:nvPicPr>
                  <p:cNvPr id="2" name="Picture 1"/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999294" y="2973772"/>
                    <a:ext cx="8193412" cy="3762780"/>
                  </a:xfrm>
                  <a:prstGeom prst="rect">
                    <a:avLst/>
                  </a:prstGeom>
                </p:spPr>
              </p:pic>
              <p:sp>
                <p:nvSpPr>
                  <p:cNvPr id="6" name="Rectangle 5"/>
                  <p:cNvSpPr/>
                  <p:nvPr/>
                </p:nvSpPr>
                <p:spPr>
                  <a:xfrm>
                    <a:off x="3972910" y="4653980"/>
                    <a:ext cx="851338" cy="2585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U"/>
                  </a:p>
                </p:txBody>
              </p:sp>
              <p:sp>
                <p:nvSpPr>
                  <p:cNvPr id="10" name="Rectangle 9"/>
                  <p:cNvSpPr/>
                  <p:nvPr/>
                </p:nvSpPr>
                <p:spPr>
                  <a:xfrm>
                    <a:off x="5713423" y="4653979"/>
                    <a:ext cx="920228" cy="397293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U"/>
                  </a:p>
                </p:txBody>
              </p:sp>
            </p:grpSp>
            <p:sp>
              <p:nvSpPr>
                <p:cNvPr id="11" name="Rectangle 10"/>
                <p:cNvSpPr/>
                <p:nvPr/>
              </p:nvSpPr>
              <p:spPr>
                <a:xfrm>
                  <a:off x="7467599" y="4691816"/>
                  <a:ext cx="994374" cy="3594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/>
                </a:p>
              </p:txBody>
            </p:sp>
          </p:grpSp>
          <p:sp>
            <p:nvSpPr>
              <p:cNvPr id="13" name="Rectangle 12"/>
              <p:cNvSpPr/>
              <p:nvPr/>
            </p:nvSpPr>
            <p:spPr>
              <a:xfrm>
                <a:off x="9176581" y="4669744"/>
                <a:ext cx="1053961" cy="42882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sp>
          <p:nvSpPr>
            <p:cNvPr id="15" name="Rectangle 14"/>
            <p:cNvSpPr/>
            <p:nvPr/>
          </p:nvSpPr>
          <p:spPr>
            <a:xfrm>
              <a:off x="6133836" y="6471691"/>
              <a:ext cx="1261373" cy="2585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90688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Development</a:t>
            </a:r>
            <a:endParaRPr lang="en-AU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7776860"/>
              </p:ext>
            </p:extLst>
          </p:nvPr>
        </p:nvGraphicFramePr>
        <p:xfrm>
          <a:off x="9354003" y="292658"/>
          <a:ext cx="2605964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a structural adaptation the two types of hare have in common?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8998527" cy="37019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Adaptations are Based on Environment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Similar animals that live in different environments can develop different adaptations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The arctic hare and the European hare are similar animals, but they live in different environments.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The arctic hare lives in cold, snowy regions and the European hare lives in warmer grasslands.</a:t>
            </a:r>
            <a:endParaRPr lang="en-AU" sz="2800" dirty="0">
              <a:latin typeface="+mn-lt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7232558"/>
              </p:ext>
            </p:extLst>
          </p:nvPr>
        </p:nvGraphicFramePr>
        <p:xfrm>
          <a:off x="9313059" y="5516724"/>
          <a:ext cx="2646908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46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Characteristic: feature or quality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446340"/>
              </p:ext>
            </p:extLst>
          </p:nvPr>
        </p:nvGraphicFramePr>
        <p:xfrm>
          <a:off x="9354003" y="1806737"/>
          <a:ext cx="2605964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a structural adaptation the two types of hare have that is different?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l="23940" r="14050"/>
          <a:stretch/>
        </p:blipFill>
        <p:spPr>
          <a:xfrm>
            <a:off x="3855597" y="4069431"/>
            <a:ext cx="1903561" cy="245821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4257" y="4070162"/>
            <a:ext cx="1903561" cy="2457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961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728202"/>
              </p:ext>
            </p:extLst>
          </p:nvPr>
        </p:nvGraphicFramePr>
        <p:xfrm>
          <a:off x="9202818" y="292658"/>
          <a:ext cx="2757150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7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3936735" y="926873"/>
            <a:ext cx="3882740" cy="12770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</a:rPr>
              <a:t>Fish have tails and fins.</a:t>
            </a:r>
            <a:endParaRPr lang="en-AU" sz="2400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905884"/>
              </p:ext>
            </p:extLst>
          </p:nvPr>
        </p:nvGraphicFramePr>
        <p:xfrm>
          <a:off x="9202816" y="1244184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Is it a structural or a behavioural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009128"/>
              </p:ext>
            </p:extLst>
          </p:nvPr>
        </p:nvGraphicFramePr>
        <p:xfrm>
          <a:off x="186292" y="926873"/>
          <a:ext cx="3750444" cy="293300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504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3163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Describing Adaptations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dirty="0" smtClean="0"/>
                        <a:t>Name the adaptation</a:t>
                      </a:r>
                      <a:r>
                        <a:rPr lang="en-AU" sz="2000" baseline="0" dirty="0" smtClean="0"/>
                        <a:t> the animal has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Identify if it is a structural or behavioural adaptation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="1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Explain how the adaptation helps the animal to survive</a:t>
                      </a:r>
                      <a:endParaRPr lang="en-AU" sz="2000" b="1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itle 1"/>
          <p:cNvSpPr txBox="1">
            <a:spLocks/>
          </p:cNvSpPr>
          <p:nvPr/>
        </p:nvSpPr>
        <p:spPr>
          <a:xfrm>
            <a:off x="3583317" y="4263157"/>
            <a:ext cx="3827711" cy="168102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Fish have tails and fins.  These are structural adaptations. They help the fish to move.</a:t>
            </a:r>
            <a:endParaRPr lang="en-AU" sz="2400" dirty="0" smtClean="0">
              <a:solidFill>
                <a:srgbClr val="00B050"/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674279"/>
              </p:ext>
            </p:extLst>
          </p:nvPr>
        </p:nvGraphicFramePr>
        <p:xfrm>
          <a:off x="9202816" y="2464950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does</a:t>
                      </a:r>
                      <a:r>
                        <a:rPr lang="en-AU" baseline="0" dirty="0" smtClean="0"/>
                        <a:t> it help the animal?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779865"/>
              </p:ext>
            </p:extLst>
          </p:nvPr>
        </p:nvGraphicFramePr>
        <p:xfrm>
          <a:off x="7819475" y="4742615"/>
          <a:ext cx="4138345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38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Structural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physical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features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endParaRPr lang="en-AU" sz="1800" b="0" u="none" baseline="0" dirty="0" smtClean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Behavioural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actions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  <a:endParaRPr lang="en-AU" sz="1800" b="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817" y="1767405"/>
            <a:ext cx="4480665" cy="209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45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  <p:bldP spid="11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728202"/>
              </p:ext>
            </p:extLst>
          </p:nvPr>
        </p:nvGraphicFramePr>
        <p:xfrm>
          <a:off x="9202818" y="292658"/>
          <a:ext cx="2757150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7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3936735" y="926873"/>
            <a:ext cx="3882740" cy="12770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</a:rPr>
              <a:t>Fish swim in large groups called schools.</a:t>
            </a:r>
            <a:endParaRPr lang="en-AU" sz="2400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905884"/>
              </p:ext>
            </p:extLst>
          </p:nvPr>
        </p:nvGraphicFramePr>
        <p:xfrm>
          <a:off x="9202816" y="1244184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Is it a structural or a behavioural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009128"/>
              </p:ext>
            </p:extLst>
          </p:nvPr>
        </p:nvGraphicFramePr>
        <p:xfrm>
          <a:off x="186292" y="926873"/>
          <a:ext cx="3750444" cy="293300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504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3163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Describing Adaptations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dirty="0" smtClean="0"/>
                        <a:t>Name the adaptation</a:t>
                      </a:r>
                      <a:r>
                        <a:rPr lang="en-AU" sz="2000" baseline="0" dirty="0" smtClean="0"/>
                        <a:t> the animal has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Identify if it is a structural or behavioural adaptation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="1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Explain how the adaptation helps the animal to survive</a:t>
                      </a:r>
                      <a:endParaRPr lang="en-AU" sz="2000" b="1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itle 1"/>
          <p:cNvSpPr txBox="1">
            <a:spLocks/>
          </p:cNvSpPr>
          <p:nvPr/>
        </p:nvSpPr>
        <p:spPr>
          <a:xfrm>
            <a:off x="3583317" y="4263157"/>
            <a:ext cx="3827711" cy="225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Fish swim in schools.  This is a behavioural adaptation. It helps protect them from predators.</a:t>
            </a:r>
            <a:endParaRPr lang="en-AU" sz="2400" dirty="0" smtClean="0">
              <a:solidFill>
                <a:srgbClr val="00B050"/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674279"/>
              </p:ext>
            </p:extLst>
          </p:nvPr>
        </p:nvGraphicFramePr>
        <p:xfrm>
          <a:off x="9202816" y="2464950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does</a:t>
                      </a:r>
                      <a:r>
                        <a:rPr lang="en-AU" baseline="0" dirty="0" smtClean="0"/>
                        <a:t> it help the animal?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738884"/>
              </p:ext>
            </p:extLst>
          </p:nvPr>
        </p:nvGraphicFramePr>
        <p:xfrm>
          <a:off x="7819475" y="4742615"/>
          <a:ext cx="4138345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38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Structural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physical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features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endParaRPr lang="en-AU" sz="1800" b="0" u="none" baseline="0" dirty="0" smtClean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Behavioural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actions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  <a:endParaRPr lang="en-AU" sz="1800" b="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026" y="1716751"/>
            <a:ext cx="28575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135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  <p:bldP spid="11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728202"/>
              </p:ext>
            </p:extLst>
          </p:nvPr>
        </p:nvGraphicFramePr>
        <p:xfrm>
          <a:off x="9202818" y="292658"/>
          <a:ext cx="2757150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7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3936734" y="926873"/>
            <a:ext cx="4384919" cy="12770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</a:rPr>
              <a:t>Lions hide in talk grass while they stalk their prey.</a:t>
            </a:r>
            <a:endParaRPr lang="en-AU" sz="2400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905884"/>
              </p:ext>
            </p:extLst>
          </p:nvPr>
        </p:nvGraphicFramePr>
        <p:xfrm>
          <a:off x="9202816" y="1244184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Is it a structural or a behavioural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009128"/>
              </p:ext>
            </p:extLst>
          </p:nvPr>
        </p:nvGraphicFramePr>
        <p:xfrm>
          <a:off x="186292" y="926873"/>
          <a:ext cx="3750444" cy="293300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504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3163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Describing Adaptations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dirty="0" smtClean="0"/>
                        <a:t>Name the adaptation</a:t>
                      </a:r>
                      <a:r>
                        <a:rPr lang="en-AU" sz="2000" baseline="0" dirty="0" smtClean="0"/>
                        <a:t> the animal has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Identify if it is a structural or behavioural adaptation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="1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Explain how the adaptation helps the animal to survive</a:t>
                      </a:r>
                      <a:endParaRPr lang="en-AU" sz="2000" b="1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itle 1"/>
          <p:cNvSpPr txBox="1">
            <a:spLocks/>
          </p:cNvSpPr>
          <p:nvPr/>
        </p:nvSpPr>
        <p:spPr>
          <a:xfrm>
            <a:off x="3583317" y="4263157"/>
            <a:ext cx="4236158" cy="225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Lions ______________.  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This is a ______ adaptation.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It helps _______________.</a:t>
            </a:r>
            <a:endParaRPr lang="en-AU" sz="2400" dirty="0" smtClean="0">
              <a:solidFill>
                <a:srgbClr val="00B050"/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674279"/>
              </p:ext>
            </p:extLst>
          </p:nvPr>
        </p:nvGraphicFramePr>
        <p:xfrm>
          <a:off x="9202816" y="2464950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does</a:t>
                      </a:r>
                      <a:r>
                        <a:rPr lang="en-AU" baseline="0" dirty="0" smtClean="0"/>
                        <a:t> it help the animal?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2901363"/>
              </p:ext>
            </p:extLst>
          </p:nvPr>
        </p:nvGraphicFramePr>
        <p:xfrm>
          <a:off x="7819475" y="4742615"/>
          <a:ext cx="4138345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38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Structural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physical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features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endParaRPr lang="en-AU" sz="1800" b="0" u="none" baseline="0" dirty="0" smtClean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Behavioural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actions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  <a:endParaRPr lang="en-AU" sz="1800" b="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8450" y="1843702"/>
            <a:ext cx="3022652" cy="201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88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  <p:bldP spid="11" grpId="0" uiExpan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728202"/>
              </p:ext>
            </p:extLst>
          </p:nvPr>
        </p:nvGraphicFramePr>
        <p:xfrm>
          <a:off x="9202818" y="292658"/>
          <a:ext cx="2757150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7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3936734" y="926873"/>
            <a:ext cx="4384919" cy="12770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</a:rPr>
              <a:t>The claws of a lion are very sharp.</a:t>
            </a:r>
            <a:endParaRPr lang="en-AU" sz="2400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905884"/>
              </p:ext>
            </p:extLst>
          </p:nvPr>
        </p:nvGraphicFramePr>
        <p:xfrm>
          <a:off x="9202816" y="1244184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Is it a structural or a behavioural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009128"/>
              </p:ext>
            </p:extLst>
          </p:nvPr>
        </p:nvGraphicFramePr>
        <p:xfrm>
          <a:off x="186292" y="926873"/>
          <a:ext cx="3750444" cy="293300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504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3163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Describing Adaptations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dirty="0" smtClean="0"/>
                        <a:t>Name the adaptation</a:t>
                      </a:r>
                      <a:r>
                        <a:rPr lang="en-AU" sz="2000" baseline="0" dirty="0" smtClean="0"/>
                        <a:t> the animal has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Identify if it is a structural or behavioural adaptation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="1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Explain how the adaptation helps the animal to survive</a:t>
                      </a:r>
                      <a:endParaRPr lang="en-AU" sz="2000" b="1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itle 1"/>
          <p:cNvSpPr txBox="1">
            <a:spLocks/>
          </p:cNvSpPr>
          <p:nvPr/>
        </p:nvSpPr>
        <p:spPr>
          <a:xfrm>
            <a:off x="3583317" y="4263157"/>
            <a:ext cx="4236158" cy="225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Lions ______________.  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This is a ______ adaptation.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It helps _______________.</a:t>
            </a:r>
            <a:endParaRPr lang="en-AU" sz="2400" dirty="0" smtClean="0">
              <a:solidFill>
                <a:srgbClr val="00B050"/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674279"/>
              </p:ext>
            </p:extLst>
          </p:nvPr>
        </p:nvGraphicFramePr>
        <p:xfrm>
          <a:off x="9202816" y="2464950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does</a:t>
                      </a:r>
                      <a:r>
                        <a:rPr lang="en-AU" baseline="0" dirty="0" smtClean="0"/>
                        <a:t> it help the animal?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867116"/>
              </p:ext>
            </p:extLst>
          </p:nvPr>
        </p:nvGraphicFramePr>
        <p:xfrm>
          <a:off x="7819475" y="4742615"/>
          <a:ext cx="4138345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38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Structural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physical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features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endParaRPr lang="en-AU" sz="1800" b="0" u="none" baseline="0" dirty="0" smtClean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Behavioural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actions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  <a:endParaRPr lang="en-AU" sz="1800" b="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8450" y="1843702"/>
            <a:ext cx="3022652" cy="201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9553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728202"/>
              </p:ext>
            </p:extLst>
          </p:nvPr>
        </p:nvGraphicFramePr>
        <p:xfrm>
          <a:off x="9202818" y="292658"/>
          <a:ext cx="2757150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7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3936734" y="926873"/>
            <a:ext cx="4384919" cy="12770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</a:rPr>
              <a:t>Meerkats have sandy coloured fur.</a:t>
            </a:r>
            <a:endParaRPr lang="en-AU" sz="2400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905884"/>
              </p:ext>
            </p:extLst>
          </p:nvPr>
        </p:nvGraphicFramePr>
        <p:xfrm>
          <a:off x="9202816" y="1244184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Is it a structural or a behavioural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009128"/>
              </p:ext>
            </p:extLst>
          </p:nvPr>
        </p:nvGraphicFramePr>
        <p:xfrm>
          <a:off x="186292" y="926873"/>
          <a:ext cx="3750444" cy="293300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504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3163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Describing Adaptations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dirty="0" smtClean="0"/>
                        <a:t>Name the adaptation</a:t>
                      </a:r>
                      <a:r>
                        <a:rPr lang="en-AU" sz="2000" baseline="0" dirty="0" smtClean="0"/>
                        <a:t> the animal has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Identify if it is a structural or behavioural adaptation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="1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Explain how the adaptation helps the animal to survive</a:t>
                      </a:r>
                      <a:endParaRPr lang="en-AU" sz="2000" b="1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itle 1"/>
          <p:cNvSpPr txBox="1">
            <a:spLocks/>
          </p:cNvSpPr>
          <p:nvPr/>
        </p:nvSpPr>
        <p:spPr>
          <a:xfrm>
            <a:off x="3583317" y="4263157"/>
            <a:ext cx="4236158" cy="225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Meerkats ______________.  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This is a ______ adaptation.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It helps _______________.</a:t>
            </a:r>
            <a:endParaRPr lang="en-AU" sz="2400" dirty="0" smtClean="0">
              <a:solidFill>
                <a:srgbClr val="00B050"/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674279"/>
              </p:ext>
            </p:extLst>
          </p:nvPr>
        </p:nvGraphicFramePr>
        <p:xfrm>
          <a:off x="9202816" y="2464950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does</a:t>
                      </a:r>
                      <a:r>
                        <a:rPr lang="en-AU" baseline="0" dirty="0" smtClean="0"/>
                        <a:t> it help the animal?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9331512"/>
              </p:ext>
            </p:extLst>
          </p:nvPr>
        </p:nvGraphicFramePr>
        <p:xfrm>
          <a:off x="7819475" y="4742615"/>
          <a:ext cx="4138345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38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Structural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physical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features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endParaRPr lang="en-AU" sz="1800" b="0" u="none" baseline="0" dirty="0" smtClean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Behavioural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actions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  <a:endParaRPr lang="en-AU" sz="1800" b="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323" y="1869407"/>
            <a:ext cx="3542906" cy="199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4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728202"/>
              </p:ext>
            </p:extLst>
          </p:nvPr>
        </p:nvGraphicFramePr>
        <p:xfrm>
          <a:off x="9202818" y="292658"/>
          <a:ext cx="2757150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7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3936734" y="926873"/>
            <a:ext cx="4384919" cy="12770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</a:rPr>
              <a:t>Meerkats stand up on their hind legs.</a:t>
            </a:r>
            <a:endParaRPr lang="en-AU" sz="2400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905884"/>
              </p:ext>
            </p:extLst>
          </p:nvPr>
        </p:nvGraphicFramePr>
        <p:xfrm>
          <a:off x="9202816" y="1244184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Is it a structural or a behavioural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009128"/>
              </p:ext>
            </p:extLst>
          </p:nvPr>
        </p:nvGraphicFramePr>
        <p:xfrm>
          <a:off x="186292" y="926873"/>
          <a:ext cx="3750444" cy="293300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504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3163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Describing Adaptations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dirty="0" smtClean="0"/>
                        <a:t>Name the adaptation</a:t>
                      </a:r>
                      <a:r>
                        <a:rPr lang="en-AU" sz="2000" baseline="0" dirty="0" smtClean="0"/>
                        <a:t> the animal has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Identify if it is a structural or behavioural adaptation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="1" baseline="0" dirty="0" smtClean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 smtClean="0"/>
                        <a:t>Explain how the adaptation helps the animal to survive</a:t>
                      </a:r>
                      <a:endParaRPr lang="en-AU" sz="2000" b="1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itle 1"/>
          <p:cNvSpPr txBox="1">
            <a:spLocks/>
          </p:cNvSpPr>
          <p:nvPr/>
        </p:nvSpPr>
        <p:spPr>
          <a:xfrm>
            <a:off x="3583317" y="4263157"/>
            <a:ext cx="4236158" cy="225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Meerkats ______________.  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This is a ______ adaptation.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It helps _______________.</a:t>
            </a:r>
            <a:endParaRPr lang="en-AU" sz="2400" dirty="0" smtClean="0">
              <a:solidFill>
                <a:srgbClr val="00B050"/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674279"/>
              </p:ext>
            </p:extLst>
          </p:nvPr>
        </p:nvGraphicFramePr>
        <p:xfrm>
          <a:off x="9202816" y="2464950"/>
          <a:ext cx="2755003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55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does</a:t>
                      </a:r>
                      <a:r>
                        <a:rPr lang="en-AU" baseline="0" dirty="0" smtClean="0"/>
                        <a:t> it help the animal?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912191"/>
              </p:ext>
            </p:extLst>
          </p:nvPr>
        </p:nvGraphicFramePr>
        <p:xfrm>
          <a:off x="7819475" y="4742615"/>
          <a:ext cx="4138345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38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Structural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physical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features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endParaRPr lang="en-AU" sz="1800" b="0" u="none" baseline="0" dirty="0" smtClean="0"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Behavioural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adaptation:  </a:t>
                      </a:r>
                      <a:r>
                        <a:rPr lang="en-AU" sz="1800" b="1" u="none" baseline="0" dirty="0" smtClean="0">
                          <a:latin typeface="+mn-lt"/>
                          <a:cs typeface="Arial" panose="020B0604020202020204" pitchFamily="34" charset="0"/>
                        </a:rPr>
                        <a:t>actions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of an animal that help it survive</a:t>
                      </a:r>
                      <a:endParaRPr lang="en-AU" sz="1800" b="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323" y="1869407"/>
            <a:ext cx="3542906" cy="199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03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Relevance</a:t>
            </a:r>
            <a:endParaRPr lang="en-AU" sz="32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732982"/>
            <a:ext cx="10331172" cy="44312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</a:rPr>
              <a:t>Animals have adapted to their environments over long periods of time.</a:t>
            </a:r>
          </a:p>
          <a:p>
            <a:pPr>
              <a:spcAft>
                <a:spcPts val="1200"/>
              </a:spcAft>
            </a:pPr>
            <a:endParaRPr lang="en-AU" sz="2800" dirty="0">
              <a:latin typeface="+mn-lt"/>
            </a:endParaRPr>
          </a:p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</a:rPr>
              <a:t>Human activity has caused rapid change to environments around the world.  This has affected the survival of many animals in their natural environments.</a:t>
            </a:r>
            <a:endParaRPr lang="en-AU"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3655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1" y="732983"/>
            <a:ext cx="8882055" cy="889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latin typeface="+mn-lt"/>
              </a:rPr>
              <a:t>Name one </a:t>
            </a:r>
            <a:r>
              <a:rPr lang="en-AU" sz="2800" b="1" dirty="0" smtClean="0">
                <a:latin typeface="+mn-lt"/>
              </a:rPr>
              <a:t>structural</a:t>
            </a:r>
            <a:r>
              <a:rPr lang="en-AU" sz="2800" dirty="0" smtClean="0">
                <a:latin typeface="+mn-lt"/>
              </a:rPr>
              <a:t> adaptation of a grizzly bear.</a:t>
            </a:r>
            <a:endParaRPr lang="en-AU" sz="2800" dirty="0">
              <a:latin typeface="+mn-lt"/>
            </a:endParaRPr>
          </a:p>
          <a:p>
            <a:endParaRPr lang="en-AU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1833056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-1" y="2417831"/>
            <a:ext cx="8772537" cy="14868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>
                <a:latin typeface="+mn-lt"/>
              </a:rPr>
              <a:t>Name one </a:t>
            </a:r>
            <a:r>
              <a:rPr lang="en-AU" sz="2800" b="1" dirty="0" smtClean="0">
                <a:latin typeface="+mn-lt"/>
              </a:rPr>
              <a:t>behavioural</a:t>
            </a:r>
            <a:r>
              <a:rPr lang="en-AU" sz="2800" dirty="0" smtClean="0">
                <a:latin typeface="+mn-lt"/>
              </a:rPr>
              <a:t> adaptation </a:t>
            </a:r>
            <a:r>
              <a:rPr lang="en-AU" sz="2800" dirty="0">
                <a:latin typeface="+mn-lt"/>
              </a:rPr>
              <a:t>of a grizzly bear.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863156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" y="4489443"/>
            <a:ext cx="7865918" cy="16352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latin typeface="+mn-lt"/>
              </a:rPr>
              <a:t>Deserts are hot and dry environments.  What are two adaptations an animal might need in the desert?</a:t>
            </a:r>
            <a:endParaRPr lang="en-AU" sz="2800" dirty="0">
              <a:latin typeface="+mn-l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14059" t="290" r="2754" b="-290"/>
          <a:stretch/>
        </p:blipFill>
        <p:spPr>
          <a:xfrm>
            <a:off x="7785098" y="316230"/>
            <a:ext cx="4107063" cy="24685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22767" t="20797" r="6995" b="17603"/>
          <a:stretch/>
        </p:blipFill>
        <p:spPr>
          <a:xfrm>
            <a:off x="7785098" y="3201516"/>
            <a:ext cx="4107063" cy="243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6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0" grpId="0" animBg="1"/>
      <p:bldP spid="13" grpId="0"/>
      <p:bldP spid="9" grpId="0" animBg="1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89546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Independent Practice</a:t>
            </a:r>
            <a:endParaRPr lang="en-AU" sz="32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732983"/>
            <a:ext cx="11924446" cy="19166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>
                <a:latin typeface="+mn-lt"/>
                <a:cs typeface="Arial" panose="020B0604020202020204" pitchFamily="34" charset="0"/>
              </a:rPr>
              <a:t>List 5 adaptations for each animal shown 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below.  State whether each one is </a:t>
            </a:r>
            <a:r>
              <a:rPr lang="en-AU" sz="2800" smtClean="0">
                <a:latin typeface="+mn-lt"/>
                <a:cs typeface="Arial" panose="020B0604020202020204" pitchFamily="34" charset="0"/>
              </a:rPr>
              <a:t>a structural 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or a behavioural adaptation </a:t>
            </a:r>
            <a:r>
              <a:rPr lang="en-AU" sz="2800" dirty="0">
                <a:latin typeface="+mn-lt"/>
                <a:cs typeface="Arial" panose="020B0604020202020204" pitchFamily="34" charset="0"/>
              </a:rPr>
              <a:t>and explain how 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it helps </a:t>
            </a:r>
            <a:r>
              <a:rPr lang="en-AU" sz="2800" dirty="0">
                <a:latin typeface="+mn-lt"/>
                <a:cs typeface="Arial" panose="020B0604020202020204" pitchFamily="34" charset="0"/>
              </a:rPr>
              <a:t>the animal survive.</a:t>
            </a:r>
          </a:p>
          <a:p>
            <a:endParaRPr lang="en-AU" sz="2800" dirty="0">
              <a:latin typeface="+mn-lt"/>
            </a:endParaRPr>
          </a:p>
          <a:p>
            <a:endParaRPr lang="en-AU" sz="2800" dirty="0" smtClean="0">
              <a:latin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0189" b="14315"/>
          <a:stretch/>
        </p:blipFill>
        <p:spPr>
          <a:xfrm>
            <a:off x="5747032" y="2164866"/>
            <a:ext cx="3550794" cy="21443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148" y="2164866"/>
            <a:ext cx="3812142" cy="21443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33812"/>
          <a:stretch/>
        </p:blipFill>
        <p:spPr>
          <a:xfrm>
            <a:off x="8739266" y="3956105"/>
            <a:ext cx="2516397" cy="25070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21257"/>
          <a:stretch/>
        </p:blipFill>
        <p:spPr>
          <a:xfrm>
            <a:off x="4598504" y="4273278"/>
            <a:ext cx="2727438" cy="1990420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91413" y="4613957"/>
            <a:ext cx="4236158" cy="225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The _______ has _______.  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This is a ______ adaptation.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It helps _______________.</a:t>
            </a:r>
            <a:endParaRPr lang="en-AU" sz="2400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474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32983"/>
            <a:ext cx="59097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Food webs show the complex feeding relationships between different organisms in an ecosystem.</a:t>
            </a:r>
            <a:endParaRPr lang="en-AU" sz="2800" b="1" dirty="0" smtClean="0"/>
          </a:p>
          <a:p>
            <a:endParaRPr lang="en-AU" sz="2800" b="1" dirty="0">
              <a:latin typeface="+mj-lt"/>
            </a:endParaRPr>
          </a:p>
          <a:p>
            <a:pPr marL="63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In this food web, what type of consumer is the snake? </a:t>
            </a:r>
          </a:p>
          <a:p>
            <a:pPr marL="63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Use a food chain to back up your choice.</a:t>
            </a:r>
          </a:p>
          <a:p>
            <a:endParaRPr lang="en-AU" sz="2800" dirty="0">
              <a:latin typeface="+mj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551421" y="73631"/>
          <a:ext cx="4640579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40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Producers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get energy from non-living things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Primary consumers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producers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Secondary consumers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primary consumers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Tertiary consumers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secondary consumers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Decomposers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dead things</a:t>
                      </a:r>
                      <a:endParaRPr lang="en-AU" sz="1800" b="1" u="sng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9134" y="2017053"/>
            <a:ext cx="3465065" cy="459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95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32983"/>
            <a:ext cx="59097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Food webs show the complex feeding relationships between different organisms in an ecosystem.</a:t>
            </a:r>
            <a:endParaRPr lang="en-AU" sz="2800" b="1" dirty="0" smtClean="0"/>
          </a:p>
          <a:p>
            <a:endParaRPr lang="en-AU" sz="2800" b="1" dirty="0">
              <a:latin typeface="+mj-lt"/>
            </a:endParaRPr>
          </a:p>
          <a:p>
            <a:pPr marL="63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In this food web, what type of consumer is the hawk? </a:t>
            </a:r>
          </a:p>
          <a:p>
            <a:pPr marL="63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Use a food chain to back up your choice.</a:t>
            </a:r>
          </a:p>
          <a:p>
            <a:endParaRPr lang="en-AU" sz="2800" dirty="0">
              <a:latin typeface="+mj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551421" y="73631"/>
          <a:ext cx="4640579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640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Producers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get energy from non-living things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Primary consumers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producers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Secondary consumers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primary consumers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Tertiary consumers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secondary consumers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1" u="sng" dirty="0" smtClean="0">
                          <a:latin typeface="+mn-lt"/>
                          <a:cs typeface="Arial" panose="020B0604020202020204" pitchFamily="34" charset="0"/>
                        </a:rPr>
                        <a:t>Decomposers</a:t>
                      </a: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 eat dead things</a:t>
                      </a:r>
                      <a:endParaRPr lang="en-AU" sz="1800" b="1" u="sng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9134" y="2017053"/>
            <a:ext cx="3465065" cy="459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555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32983"/>
            <a:ext cx="590978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Food webs show the complex feeding relationships between different organisms in an ecosystem.</a:t>
            </a:r>
            <a:endParaRPr lang="en-AU" sz="2800" b="1" dirty="0" smtClean="0"/>
          </a:p>
          <a:p>
            <a:endParaRPr lang="en-AU" sz="2800" b="1" dirty="0">
              <a:latin typeface="+mj-lt"/>
            </a:endParaRPr>
          </a:p>
          <a:p>
            <a:r>
              <a:rPr lang="en-AU" sz="2800" dirty="0"/>
              <a:t>Draw a food web from the following information: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Slugs and rabbits eat grass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Foxes eat rabbits and slugs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The magpie eats slugs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The cat eats magpie and rabbits</a:t>
            </a:r>
          </a:p>
          <a:p>
            <a:pPr marL="180000"/>
            <a:endParaRPr lang="en-AU" sz="2800" dirty="0" smtClean="0"/>
          </a:p>
          <a:p>
            <a:endParaRPr lang="en-AU" sz="2800" dirty="0">
              <a:latin typeface="+mj-lt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0789742"/>
              </p:ext>
            </p:extLst>
          </p:nvPr>
        </p:nvGraphicFramePr>
        <p:xfrm>
          <a:off x="7482013" y="240324"/>
          <a:ext cx="4491789" cy="2621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4917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Creating Food Webs</a:t>
                      </a:r>
                      <a:endParaRPr lang="en-AU" sz="2000" b="1" dirty="0" smtClean="0">
                        <a:latin typeface="+mn-lt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514350" indent="-514350">
                        <a:spcAft>
                          <a:spcPts val="1200"/>
                        </a:spcAft>
                        <a:buFont typeface="+mj-lt"/>
                        <a:buAutoNum type="arabicPeriod"/>
                      </a:pPr>
                      <a:r>
                        <a:rPr lang="en-AU" sz="2000" dirty="0" smtClean="0"/>
                        <a:t>Find the producer organisms and put these at the bottom.</a:t>
                      </a:r>
                    </a:p>
                    <a:p>
                      <a:pPr marL="514350" indent="-514350">
                        <a:spcAft>
                          <a:spcPts val="1200"/>
                        </a:spcAft>
                        <a:buFont typeface="+mj-lt"/>
                        <a:buAutoNum type="arabicPeriod"/>
                      </a:pPr>
                      <a:r>
                        <a:rPr lang="en-AU" sz="2000" dirty="0" smtClean="0"/>
                        <a:t>Add the organisms that eat the organisms at the bottom.</a:t>
                      </a:r>
                    </a:p>
                    <a:p>
                      <a:pPr marL="514350" indent="-514350">
                        <a:spcAft>
                          <a:spcPts val="1200"/>
                        </a:spcAft>
                        <a:buFont typeface="+mj-lt"/>
                        <a:buAutoNum type="arabicPeriod"/>
                      </a:pPr>
                      <a:r>
                        <a:rPr lang="en-AU" sz="2000" dirty="0" smtClean="0"/>
                        <a:t>Add the organisms that eat those organisms, and so on…</a:t>
                      </a:r>
                      <a:endParaRPr lang="en-AU" sz="2000" dirty="0" smtClean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356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rgbClr val="00B050"/>
            </a:solidFill>
          </a:ln>
        </p:spPr>
        <p:txBody>
          <a:bodyPr anchor="ctr"/>
          <a:lstStyle/>
          <a:p>
            <a:r>
              <a:rPr lang="en-AU" dirty="0" smtClean="0"/>
              <a:t>Animal Adaptations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728" y="2498745"/>
            <a:ext cx="4984841" cy="23279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342440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Learning Objective</a:t>
            </a:r>
            <a:endParaRPr lang="en-AU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Activate Prior Knowledge</a:t>
            </a:r>
            <a:endParaRPr lang="en-AU" sz="32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86282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are we going to learn?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Title 1"/>
          <p:cNvSpPr txBox="1">
            <a:spLocks/>
          </p:cNvSpPr>
          <p:nvPr/>
        </p:nvSpPr>
        <p:spPr>
          <a:xfrm>
            <a:off x="0" y="2980883"/>
            <a:ext cx="9186200" cy="31951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latin typeface="+mn-lt"/>
              </a:rPr>
              <a:t>On your whiteboard, draw a simple diagram of a fish.</a:t>
            </a:r>
          </a:p>
          <a:p>
            <a:endParaRPr lang="en-AU" sz="2800" dirty="0">
              <a:latin typeface="+mn-lt"/>
            </a:endParaRPr>
          </a:p>
          <a:p>
            <a:r>
              <a:rPr lang="en-AU" sz="2800" dirty="0" smtClean="0">
                <a:latin typeface="+mn-lt"/>
              </a:rPr>
              <a:t>Label as many parts of the fish as you can.</a:t>
            </a:r>
          </a:p>
          <a:p>
            <a:endParaRPr lang="en-AU" sz="2800" dirty="0">
              <a:latin typeface="+mn-lt"/>
            </a:endParaRPr>
          </a:p>
          <a:p>
            <a:r>
              <a:rPr lang="en-AU" sz="2800" dirty="0" smtClean="0">
                <a:latin typeface="+mn-lt"/>
              </a:rPr>
              <a:t>For </a:t>
            </a:r>
            <a:r>
              <a:rPr lang="en-AU" sz="2800" dirty="0" smtClean="0">
                <a:latin typeface="+mn-lt"/>
              </a:rPr>
              <a:t>two of the parts </a:t>
            </a:r>
            <a:r>
              <a:rPr lang="en-AU" sz="2800" dirty="0" smtClean="0">
                <a:latin typeface="+mn-lt"/>
              </a:rPr>
              <a:t>you labelled, state how </a:t>
            </a:r>
            <a:r>
              <a:rPr lang="en-AU" sz="2800" dirty="0" smtClean="0">
                <a:latin typeface="+mn-lt"/>
              </a:rPr>
              <a:t>they</a:t>
            </a:r>
            <a:r>
              <a:rPr lang="en-AU" sz="2800" dirty="0" smtClean="0">
                <a:latin typeface="+mn-lt"/>
              </a:rPr>
              <a:t> help </a:t>
            </a:r>
            <a:r>
              <a:rPr lang="en-AU" sz="2800" dirty="0" smtClean="0">
                <a:latin typeface="+mn-lt"/>
              </a:rPr>
              <a:t>the fish.</a:t>
            </a:r>
          </a:p>
          <a:p>
            <a:endParaRPr lang="en-AU" sz="2800" dirty="0" smtClean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732983"/>
            <a:ext cx="83230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AU" sz="2800" dirty="0" smtClean="0"/>
              <a:t>Identify adaptations of animals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2800" dirty="0" smtClean="0"/>
              <a:t>Classify types of adaptations</a:t>
            </a:r>
          </a:p>
        </p:txBody>
      </p:sp>
      <p:pic>
        <p:nvPicPr>
          <p:cNvPr id="1026" name="Picture 2" descr="He looks like a fish - Meme Gu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858" y="5040420"/>
            <a:ext cx="3432580" cy="181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3" grpId="0" uiExpand="1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Development</a:t>
            </a:r>
            <a:endParaRPr lang="en-AU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738358"/>
              </p:ext>
            </p:extLst>
          </p:nvPr>
        </p:nvGraphicFramePr>
        <p:xfrm>
          <a:off x="9354003" y="292658"/>
          <a:ext cx="2605964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an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8998527" cy="37019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Adaptations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Adaptations are characteristics or features of an organism that helps it to survive in its environment.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These can be structural adaptations or behavioural adaptations.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7232558"/>
              </p:ext>
            </p:extLst>
          </p:nvPr>
        </p:nvGraphicFramePr>
        <p:xfrm>
          <a:off x="9313059" y="5516724"/>
          <a:ext cx="2646908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46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Characteristic: feature or quality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810962"/>
              </p:ext>
            </p:extLst>
          </p:nvPr>
        </p:nvGraphicFramePr>
        <p:xfrm>
          <a:off x="9354003" y="1303817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are the two types of adaptations 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704" y="3479646"/>
            <a:ext cx="4984841" cy="232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72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Development</a:t>
            </a:r>
            <a:endParaRPr lang="en-AU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011875"/>
              </p:ext>
            </p:extLst>
          </p:nvPr>
        </p:nvGraphicFramePr>
        <p:xfrm>
          <a:off x="9354003" y="292658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a structural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8998527" cy="37019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Structural Adaptations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Structural adaptations are physical features of the organism, which help it to survive.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Some structural adaptations could include:</a:t>
            </a:r>
          </a:p>
          <a:p>
            <a:pPr marL="914400" lvl="1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400" dirty="0" smtClean="0"/>
              <a:t>Eyes so the animal can see its surroundings</a:t>
            </a:r>
          </a:p>
          <a:p>
            <a:pPr marL="914400" lvl="1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400" dirty="0" smtClean="0"/>
              <a:t>Legs so the animal can move around</a:t>
            </a:r>
          </a:p>
          <a:p>
            <a:pPr marL="914400" lvl="1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400" dirty="0" smtClean="0">
                <a:latin typeface="+mn-lt"/>
              </a:rPr>
              <a:t>Ears so the animal can hear predators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7232558"/>
              </p:ext>
            </p:extLst>
          </p:nvPr>
        </p:nvGraphicFramePr>
        <p:xfrm>
          <a:off x="9313059" y="5516724"/>
          <a:ext cx="2646908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46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Characteristic: feature or quality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016480"/>
              </p:ext>
            </p:extLst>
          </p:nvPr>
        </p:nvGraphicFramePr>
        <p:xfrm>
          <a:off x="9354003" y="1578137"/>
          <a:ext cx="2605964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are two structural adaptations of the clown fish?  How do they help it to survive?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491" y="4065788"/>
            <a:ext cx="3752830" cy="246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Development</a:t>
            </a:r>
            <a:endParaRPr lang="en-AU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074419"/>
              </p:ext>
            </p:extLst>
          </p:nvPr>
        </p:nvGraphicFramePr>
        <p:xfrm>
          <a:off x="9354003" y="292658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a behavioural adaptation?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8998527" cy="37019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Behavioural Adaptations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Behavioural adaptations are actions the animal does, which helps it to survive.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Some behavioural adaptations could include:</a:t>
            </a:r>
          </a:p>
          <a:p>
            <a:pPr marL="914400" lvl="1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400" dirty="0" smtClean="0"/>
              <a:t>Hiding in long grass to hunt prey</a:t>
            </a:r>
          </a:p>
          <a:p>
            <a:pPr marL="914400" lvl="1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400" dirty="0" smtClean="0"/>
              <a:t>Digging burrows underground</a:t>
            </a:r>
          </a:p>
          <a:p>
            <a:pPr marL="914400" lvl="1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2400" dirty="0" smtClean="0"/>
              <a:t>Hunting in groups</a:t>
            </a:r>
            <a:endParaRPr lang="en-AU" sz="2400" dirty="0" smtClean="0">
              <a:latin typeface="+mn-lt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7232558"/>
              </p:ext>
            </p:extLst>
          </p:nvPr>
        </p:nvGraphicFramePr>
        <p:xfrm>
          <a:off x="9313059" y="5516724"/>
          <a:ext cx="2646908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46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Characteristic: feature or quality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5251233"/>
              </p:ext>
            </p:extLst>
          </p:nvPr>
        </p:nvGraphicFramePr>
        <p:xfrm>
          <a:off x="9354003" y="1578137"/>
          <a:ext cx="2605964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are two behavioural adaptations of the clown fish?  How do they help it to survive?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491" y="4065788"/>
            <a:ext cx="3752830" cy="246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48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13231</TotalTime>
  <Words>1373</Words>
  <Application>Microsoft Office PowerPoint</Application>
  <PresentationFormat>Widescreen</PresentationFormat>
  <Paragraphs>247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Animal Adaptations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GULBERTI Ashe [Harrisdale Senior High School]</cp:lastModifiedBy>
  <cp:revision>186</cp:revision>
  <dcterms:created xsi:type="dcterms:W3CDTF">2017-01-28T08:32:28Z</dcterms:created>
  <dcterms:modified xsi:type="dcterms:W3CDTF">2020-05-14T01:07:11Z</dcterms:modified>
</cp:coreProperties>
</file>

<file path=docProps/thumbnail.jpeg>
</file>